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5"/>
  </p:notesMasterIdLst>
  <p:sldIdLst>
    <p:sldId id="256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9" r:id="rId22"/>
    <p:sldId id="277" r:id="rId23"/>
    <p:sldId id="276" r:id="rId24"/>
    <p:sldId id="278" r:id="rId25"/>
    <p:sldId id="280" r:id="rId26"/>
    <p:sldId id="281" r:id="rId27"/>
    <p:sldId id="282" r:id="rId28"/>
    <p:sldId id="283" r:id="rId29"/>
    <p:sldId id="286" r:id="rId30"/>
    <p:sldId id="284" r:id="rId31"/>
    <p:sldId id="285" r:id="rId32"/>
    <p:sldId id="287" r:id="rId33"/>
    <p:sldId id="288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5"/>
    <p:restoredTop sz="94631"/>
  </p:normalViewPr>
  <p:slideViewPr>
    <p:cSldViewPr snapToGrid="0" snapToObjects="1">
      <p:cViewPr varScale="1">
        <p:scale>
          <a:sx n="97" d="100"/>
          <a:sy n="97" d="100"/>
        </p:scale>
        <p:origin x="66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gi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A846E-CFAB-4946-A43A-9D17FE011939}" type="datetimeFigureOut">
              <a:rPr lang="en-US" smtClean="0"/>
              <a:t>4/16/18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2BF4E4-9711-E84D-B03F-6E45B9E45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2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JDAP = Joint Data Archiving Policy 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datadryad.org</a:t>
            </a:r>
            <a:r>
              <a:rPr lang="en-US" dirty="0" smtClean="0"/>
              <a:t>//pages/</a:t>
            </a:r>
            <a:r>
              <a:rPr lang="en-US" dirty="0" err="1" smtClean="0"/>
              <a:t>jdap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2BF4E4-9711-E84D-B03F-6E45B9E45F8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748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057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3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595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6705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1467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02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1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284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5931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03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46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11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753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186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02093104-43BC-AB45-85F3-61E423AAA20F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8B0B3-BC6A-B34B-8351-5C3C48D3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764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870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172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35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604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599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048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fld id="{991DCA40-1076-3045-9190-56922E0738DD}" type="datetimeFigureOut">
              <a:rPr lang="en-US" smtClean="0"/>
              <a:pPr/>
              <a:t>4/16/18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orbe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99DF0-0DE7-F34C-885B-7B02B030D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508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orbel"/>
              </a:defRPr>
            </a:lvl1pPr>
          </a:lstStyle>
          <a:p>
            <a:fld id="{68799DF0-0DE7-F34C-885B-7B02B030D5B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DMPTool_logo_blue_no_tag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03" y="6148000"/>
            <a:ext cx="2883408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857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Corbe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Corbe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Corbe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orbe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Corbe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Corbe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orbel"/>
              </a:defRPr>
            </a:lvl1pPr>
          </a:lstStyle>
          <a:p>
            <a:fld id="{24A8B0B3-BC6A-B34B-8351-5C3C48D306E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DMPTool_logo_blue_no_tag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1" y="6112651"/>
            <a:ext cx="2883408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056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Corbe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Corbe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Corbe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orbe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Corbe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Corbe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5" Type="http://schemas.openxmlformats.org/officeDocument/2006/relationships/image" Target="../media/image5.gif"/><Relationship Id="rId6" Type="http://schemas.openxmlformats.org/officeDocument/2006/relationships/image" Target="../media/image6.jpeg"/><Relationship Id="rId7" Type="http://schemas.openxmlformats.org/officeDocument/2006/relationships/image" Target="../media/image7.jpe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b="1" dirty="0">
                <a:latin typeface="Corbel"/>
                <a:cs typeface="Corbel"/>
              </a:rPr>
              <a:t>Getting Started with </a:t>
            </a:r>
            <a:r>
              <a:rPr lang="en-US" sz="4900" b="1" dirty="0" smtClean="0">
                <a:latin typeface="Corbel"/>
                <a:cs typeface="Corbel"/>
              </a:rPr>
              <a:t/>
            </a:r>
            <a:br>
              <a:rPr lang="en-US" sz="4900" b="1" dirty="0" smtClean="0">
                <a:latin typeface="Corbel"/>
                <a:cs typeface="Corbel"/>
              </a:rPr>
            </a:br>
            <a:r>
              <a:rPr lang="en-US" sz="4900" b="1" dirty="0" smtClean="0">
                <a:latin typeface="Corbel"/>
                <a:cs typeface="Corbel"/>
              </a:rPr>
              <a:t>Data </a:t>
            </a:r>
            <a:r>
              <a:rPr lang="en-US" sz="4900" b="1" dirty="0">
                <a:latin typeface="Corbel"/>
                <a:cs typeface="Corbel"/>
              </a:rPr>
              <a:t>Management </a:t>
            </a:r>
            <a:br>
              <a:rPr lang="en-US" sz="4900" b="1" dirty="0">
                <a:latin typeface="Corbel"/>
                <a:cs typeface="Corbel"/>
              </a:rPr>
            </a:br>
            <a:r>
              <a:rPr lang="en-US" sz="4900" b="1" dirty="0">
                <a:latin typeface="Corbel"/>
                <a:cs typeface="Corbel"/>
              </a:rPr>
              <a:t>&amp; </a:t>
            </a:r>
            <a:r>
              <a:rPr lang="en-US" sz="4900" b="1" dirty="0" err="1">
                <a:latin typeface="Corbel"/>
                <a:cs typeface="Corbel"/>
              </a:rPr>
              <a:t>DMPTool</a:t>
            </a:r>
            <a:r>
              <a:rPr lang="en-US" b="1" dirty="0">
                <a:latin typeface="Corbel"/>
                <a:cs typeface="Corbel"/>
              </a:rPr>
              <a:t/>
            </a:r>
            <a:br>
              <a:rPr lang="en-US" b="1" dirty="0">
                <a:latin typeface="Corbel"/>
                <a:cs typeface="Corbel"/>
              </a:rPr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2800" dirty="0" smtClean="0">
                <a:solidFill>
                  <a:schemeClr val="tx1"/>
                </a:solidFill>
                <a:latin typeface="Corbel"/>
                <a:cs typeface="Corbel"/>
              </a:rPr>
              <a:t>&lt;Your Name Here&gt;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chemeClr val="tx1"/>
                </a:solidFill>
                <a:latin typeface="Corbel"/>
                <a:cs typeface="Corbel"/>
              </a:rPr>
              <a:t>&lt;Your Institution Here&gt;</a:t>
            </a:r>
          </a:p>
          <a:p>
            <a:endParaRPr lang="en-US" dirty="0"/>
          </a:p>
        </p:txBody>
      </p:sp>
      <p:pic>
        <p:nvPicPr>
          <p:cNvPr id="9" name="Picture 8" descr="cc-zer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365" y="5923742"/>
            <a:ext cx="2078462" cy="73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631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800" b="1" dirty="0" smtClean="0">
                <a:solidFill>
                  <a:srgbClr val="595959"/>
                </a:solidFill>
              </a:rPr>
              <a:t>Where to start?</a:t>
            </a:r>
            <a:endParaRPr lang="en-US" sz="3800" b="1" dirty="0">
              <a:solidFill>
                <a:srgbClr val="595959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b="1" dirty="0" smtClean="0"/>
              <a:t>Small &amp; Simple</a:t>
            </a:r>
          </a:p>
          <a:p>
            <a:pPr marL="287338" indent="-287338">
              <a:buFont typeface="Arial" pitchFamily="34" charset="0"/>
              <a:buChar char="•"/>
              <a:defRPr/>
            </a:pPr>
            <a:r>
              <a:rPr lang="en-US" dirty="0" smtClean="0"/>
              <a:t>Document what you know </a:t>
            </a:r>
            <a:r>
              <a:rPr lang="en-US" b="1" dirty="0" smtClean="0"/>
              <a:t>now</a:t>
            </a:r>
          </a:p>
          <a:p>
            <a:pPr marL="287338" indent="-287338">
              <a:buFont typeface="Arial" pitchFamily="34" charset="0"/>
              <a:buChar char="•"/>
              <a:defRPr/>
            </a:pPr>
            <a:r>
              <a:rPr lang="en-US" dirty="0" smtClean="0"/>
              <a:t>Share the plan with your team</a:t>
            </a:r>
          </a:p>
          <a:p>
            <a:pPr marL="287338" indent="-287338">
              <a:buFont typeface="Arial" pitchFamily="34" charset="0"/>
              <a:buChar char="•"/>
              <a:defRPr/>
            </a:pPr>
            <a:r>
              <a:rPr lang="en-US" dirty="0" smtClean="0"/>
              <a:t>Avoid procrastination and immobilization</a:t>
            </a:r>
          </a:p>
          <a:p>
            <a:pPr marL="0" indent="0" eaLnBrk="1" hangingPunct="1">
              <a:buFont typeface="Arial" pitchFamily="34" charset="0"/>
              <a:buNone/>
              <a:defRPr/>
            </a:pPr>
            <a:endParaRPr lang="en-US" dirty="0" smtClean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23396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739775" indent="-566928">
              <a:buAutoNum type="arabicPeriod"/>
            </a:pPr>
            <a:r>
              <a:rPr lang="en-US" dirty="0">
                <a:cs typeface="Corbel"/>
              </a:rPr>
              <a:t>Types of data</a:t>
            </a:r>
          </a:p>
          <a:p>
            <a:pPr marL="739775" indent="-566928">
              <a:buAutoNum type="arabicPeriod"/>
            </a:pPr>
            <a:r>
              <a:rPr lang="en-US" dirty="0">
                <a:cs typeface="Corbel"/>
              </a:rPr>
              <a:t>Data &amp; metadata standards</a:t>
            </a:r>
          </a:p>
          <a:p>
            <a:pPr marL="739775" indent="-566928">
              <a:buAutoNum type="arabicPeriod"/>
            </a:pPr>
            <a:r>
              <a:rPr lang="en-US" dirty="0">
                <a:cs typeface="Corbel"/>
              </a:rPr>
              <a:t>Policies</a:t>
            </a:r>
          </a:p>
          <a:p>
            <a:pPr marL="739775" indent="-566928">
              <a:buAutoNum type="arabicPeriod"/>
            </a:pPr>
            <a:r>
              <a:rPr lang="en-US" dirty="0">
                <a:cs typeface="Corbel"/>
              </a:rPr>
              <a:t>Plans for preservation</a:t>
            </a:r>
          </a:p>
          <a:p>
            <a:pPr marL="739775" indent="-566928">
              <a:buAutoNum type="arabicPeriod"/>
            </a:pPr>
            <a:r>
              <a:rPr lang="en-US" dirty="0" smtClean="0">
                <a:cs typeface="Corbel"/>
              </a:rPr>
              <a:t>Budget</a:t>
            </a:r>
            <a:endParaRPr lang="en-US" dirty="0">
              <a:cs typeface="Corbel"/>
            </a:endParaRPr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solidFill>
                  <a:srgbClr val="595959"/>
                </a:solidFill>
              </a:rPr>
              <a:t>Components of a basic DMP</a:t>
            </a:r>
            <a:endParaRPr lang="en-US" sz="3800" b="1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885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84199" y="1600200"/>
            <a:ext cx="7766009" cy="4826000"/>
          </a:xfrm>
        </p:spPr>
        <p:txBody>
          <a:bodyPr>
            <a:normAutofit/>
          </a:bodyPr>
          <a:lstStyle/>
          <a:p>
            <a:pPr>
              <a:spcBef>
                <a:spcPts val="1176"/>
              </a:spcBef>
            </a:pPr>
            <a:r>
              <a:rPr lang="en-US" sz="2400" dirty="0" smtClean="0"/>
              <a:t>Types </a:t>
            </a:r>
            <a:r>
              <a:rPr lang="en-US" sz="2400" dirty="0"/>
              <a:t>of data </a:t>
            </a:r>
            <a:r>
              <a:rPr lang="en-US" sz="2400" dirty="0" smtClean="0"/>
              <a:t>produced</a:t>
            </a:r>
          </a:p>
          <a:p>
            <a:pPr>
              <a:spcBef>
                <a:spcPts val="1176"/>
              </a:spcBef>
            </a:pPr>
            <a:r>
              <a:rPr lang="en-US" sz="2400" dirty="0" smtClean="0"/>
              <a:t>Relationship to existing data</a:t>
            </a:r>
            <a:endParaRPr lang="en-US" sz="2400" dirty="0"/>
          </a:p>
          <a:p>
            <a:pPr>
              <a:spcBef>
                <a:spcPts val="1176"/>
              </a:spcBef>
            </a:pPr>
            <a:r>
              <a:rPr lang="en-US" sz="2400" dirty="0" smtClean="0"/>
              <a:t>How/when/where will the data be captured or created?</a:t>
            </a:r>
            <a:endParaRPr lang="en-US" sz="2400" dirty="0"/>
          </a:p>
          <a:p>
            <a:pPr>
              <a:spcBef>
                <a:spcPts val="1176"/>
              </a:spcBef>
            </a:pPr>
            <a:r>
              <a:rPr lang="en-US" sz="2400" dirty="0" smtClean="0"/>
              <a:t>How </a:t>
            </a:r>
            <a:r>
              <a:rPr lang="en-US" sz="2400" dirty="0"/>
              <a:t>will </a:t>
            </a:r>
            <a:r>
              <a:rPr lang="en-US" sz="2400" dirty="0" smtClean="0"/>
              <a:t>the data be </a:t>
            </a:r>
            <a:r>
              <a:rPr lang="en-US" sz="2400" dirty="0"/>
              <a:t>processed?</a:t>
            </a:r>
          </a:p>
          <a:p>
            <a:pPr>
              <a:spcBef>
                <a:spcPts val="1176"/>
              </a:spcBef>
            </a:pPr>
            <a:r>
              <a:rPr lang="en-US" sz="2400" dirty="0" smtClean="0"/>
              <a:t>Quality assurance &amp; quality </a:t>
            </a:r>
            <a:r>
              <a:rPr lang="en-US" sz="2400" dirty="0"/>
              <a:t>control </a:t>
            </a:r>
            <a:r>
              <a:rPr lang="en-US" sz="2400" dirty="0" smtClean="0"/>
              <a:t>measures</a:t>
            </a:r>
          </a:p>
          <a:p>
            <a:pPr>
              <a:spcBef>
                <a:spcPts val="1176"/>
              </a:spcBef>
            </a:pPr>
            <a:r>
              <a:rPr lang="en-US" sz="2400" dirty="0" smtClean="0"/>
              <a:t>Security: version control, backing up</a:t>
            </a:r>
          </a:p>
          <a:p>
            <a:pPr>
              <a:spcBef>
                <a:spcPts val="1176"/>
              </a:spcBef>
            </a:pPr>
            <a:r>
              <a:rPr lang="en-US" sz="2400" dirty="0"/>
              <a:t>Who will be responsible for data management </a:t>
            </a:r>
            <a:r>
              <a:rPr lang="en-US" sz="2400" dirty="0" smtClean="0"/>
              <a:t>during/after </a:t>
            </a:r>
            <a:r>
              <a:rPr lang="en-US" sz="2400" dirty="0"/>
              <a:t>project</a:t>
            </a:r>
            <a:r>
              <a:rPr lang="en-US" sz="2400" dirty="0" smtClean="0"/>
              <a:t>?</a:t>
            </a:r>
            <a:endParaRPr lang="en-US" sz="2400" dirty="0"/>
          </a:p>
          <a:p>
            <a:pPr>
              <a:spcBef>
                <a:spcPts val="1176"/>
              </a:spcBef>
            </a:pPr>
            <a:endParaRPr lang="en-US" sz="2400" dirty="0"/>
          </a:p>
          <a:p>
            <a:pPr>
              <a:spcBef>
                <a:spcPts val="1176"/>
              </a:spcBef>
            </a:pPr>
            <a:endParaRPr lang="en-US" sz="24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84580" y="360941"/>
            <a:ext cx="8229600" cy="1143000"/>
          </a:xfrm>
        </p:spPr>
        <p:txBody>
          <a:bodyPr>
            <a:normAutofit/>
          </a:bodyPr>
          <a:lstStyle/>
          <a:p>
            <a:pPr marL="742950" indent="-742950" algn="l">
              <a:buFont typeface="+mj-lt"/>
              <a:buAutoNum type="arabicPeriod"/>
            </a:pPr>
            <a:r>
              <a:rPr lang="en-US" sz="3800" b="1" dirty="0" smtClean="0">
                <a:solidFill>
                  <a:srgbClr val="595959"/>
                </a:solidFill>
                <a:cs typeface="Corbel"/>
              </a:rPr>
              <a:t>Types of data</a:t>
            </a:r>
            <a:endParaRPr lang="en-US" sz="3800" b="1" dirty="0">
              <a:solidFill>
                <a:srgbClr val="595959"/>
              </a:solidFill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642520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>
              <a:spcBef>
                <a:spcPts val="1464"/>
              </a:spcBef>
            </a:pPr>
            <a:r>
              <a:rPr lang="en-US" sz="2400" dirty="0" smtClean="0"/>
              <a:t>What metadata </a:t>
            </a:r>
            <a:r>
              <a:rPr lang="en-US" sz="2400" dirty="0"/>
              <a:t>are needed to make the data meaningful?</a:t>
            </a:r>
            <a:endParaRPr lang="en-US" sz="3600" dirty="0"/>
          </a:p>
          <a:p>
            <a:pPr>
              <a:spcBef>
                <a:spcPts val="1464"/>
              </a:spcBef>
            </a:pPr>
            <a:r>
              <a:rPr lang="en-US" sz="2400" dirty="0"/>
              <a:t>How will you create or capture these metadata? </a:t>
            </a:r>
            <a:endParaRPr lang="en-US" sz="3600" dirty="0"/>
          </a:p>
          <a:p>
            <a:pPr>
              <a:spcBef>
                <a:spcPts val="1464"/>
              </a:spcBef>
            </a:pPr>
            <a:r>
              <a:rPr lang="en-US" sz="2400" dirty="0" smtClean="0"/>
              <a:t>Why </a:t>
            </a:r>
            <a:r>
              <a:rPr lang="en-US" sz="2400" dirty="0"/>
              <a:t>have you chosen particular standards and approaches for metadata</a:t>
            </a:r>
            <a:r>
              <a:rPr lang="en-US" sz="2400" dirty="0" smtClean="0"/>
              <a:t>?</a:t>
            </a:r>
            <a:endParaRPr lang="en-US" sz="2400" dirty="0"/>
          </a:p>
          <a:p>
            <a:pPr>
              <a:spcBef>
                <a:spcPts val="1464"/>
              </a:spcBef>
            </a:pPr>
            <a:endParaRPr lang="en-US" sz="24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81255" y="364341"/>
            <a:ext cx="8229600" cy="1143000"/>
          </a:xfrm>
        </p:spPr>
        <p:txBody>
          <a:bodyPr>
            <a:normAutofit/>
          </a:bodyPr>
          <a:lstStyle/>
          <a:p>
            <a:pPr marL="742950" indent="-742950" algn="l">
              <a:buFont typeface="+mj-lt"/>
              <a:buAutoNum type="arabicPeriod" startAt="2"/>
            </a:pPr>
            <a:r>
              <a:rPr lang="en-US" sz="3800" b="1" dirty="0" smtClean="0">
                <a:solidFill>
                  <a:srgbClr val="595959"/>
                </a:solidFill>
                <a:cs typeface="Corbel"/>
              </a:rPr>
              <a:t>Data &amp; metadata standards</a:t>
            </a:r>
            <a:endParaRPr lang="en-US" sz="3800" b="1" dirty="0">
              <a:solidFill>
                <a:srgbClr val="595959"/>
              </a:solidFill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969353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31800" y="1548463"/>
            <a:ext cx="8229600" cy="4525963"/>
          </a:xfrm>
        </p:spPr>
        <p:txBody>
          <a:bodyPr>
            <a:noAutofit/>
          </a:bodyPr>
          <a:lstStyle/>
          <a:p>
            <a:pPr>
              <a:spcBef>
                <a:spcPts val="1368"/>
              </a:spcBef>
            </a:pPr>
            <a:r>
              <a:rPr lang="en-US" sz="2200" dirty="0"/>
              <a:t>Are you under </a:t>
            </a:r>
            <a:r>
              <a:rPr lang="en-US" sz="2200" dirty="0" smtClean="0"/>
              <a:t>any obligation to </a:t>
            </a:r>
            <a:r>
              <a:rPr lang="en-US" sz="2200" dirty="0"/>
              <a:t>share </a:t>
            </a:r>
            <a:r>
              <a:rPr lang="en-US" sz="2200" dirty="0" smtClean="0"/>
              <a:t>data? </a:t>
            </a:r>
            <a:endParaRPr lang="en-US" sz="2200" dirty="0"/>
          </a:p>
          <a:p>
            <a:pPr>
              <a:spcBef>
                <a:spcPts val="1368"/>
              </a:spcBef>
            </a:pPr>
            <a:r>
              <a:rPr lang="en-US" sz="2200" dirty="0" smtClean="0"/>
              <a:t>How, when, &amp; where will </a:t>
            </a:r>
            <a:r>
              <a:rPr lang="en-US" sz="2200" dirty="0"/>
              <a:t>you make the data available? </a:t>
            </a:r>
          </a:p>
          <a:p>
            <a:pPr>
              <a:spcBef>
                <a:spcPts val="1368"/>
              </a:spcBef>
            </a:pPr>
            <a:r>
              <a:rPr lang="en-US" sz="2200" dirty="0" smtClean="0"/>
              <a:t>What </a:t>
            </a:r>
            <a:r>
              <a:rPr lang="en-US" sz="2200" dirty="0"/>
              <a:t>is the process for gaining access to the data? </a:t>
            </a:r>
          </a:p>
          <a:p>
            <a:pPr>
              <a:spcBef>
                <a:spcPts val="1368"/>
              </a:spcBef>
            </a:pPr>
            <a:r>
              <a:rPr lang="en-US" sz="2200" dirty="0" smtClean="0"/>
              <a:t>Who owns the copyright and/or intellectual property?</a:t>
            </a:r>
          </a:p>
          <a:p>
            <a:pPr>
              <a:spcBef>
                <a:spcPts val="1368"/>
              </a:spcBef>
            </a:pPr>
            <a:r>
              <a:rPr lang="en-US" sz="2200" dirty="0" smtClean="0"/>
              <a:t>Will you retain rights before </a:t>
            </a:r>
            <a:r>
              <a:rPr lang="en-US" sz="2200" dirty="0"/>
              <a:t>opening </a:t>
            </a:r>
            <a:r>
              <a:rPr lang="en-US" sz="2200" dirty="0" smtClean="0"/>
              <a:t>data to </a:t>
            </a:r>
            <a:r>
              <a:rPr lang="en-US" sz="2200" dirty="0"/>
              <a:t>wider use? How long?</a:t>
            </a:r>
          </a:p>
          <a:p>
            <a:r>
              <a:rPr lang="en-US" sz="2200" dirty="0"/>
              <a:t>Are permission restrictions necessary?</a:t>
            </a:r>
          </a:p>
          <a:p>
            <a:r>
              <a:rPr lang="en-US" sz="2200" dirty="0"/>
              <a:t>Embargo periods for political/commercial/patent reasons? </a:t>
            </a:r>
          </a:p>
          <a:p>
            <a:r>
              <a:rPr lang="en-US" sz="2200" dirty="0"/>
              <a:t>Ethical and privacy issues?</a:t>
            </a:r>
          </a:p>
          <a:p>
            <a:pPr marL="342900" lvl="1" indent="-342900">
              <a:buFont typeface="Arial"/>
              <a:buChar char="•"/>
            </a:pPr>
            <a:r>
              <a:rPr lang="en-US" sz="2200" dirty="0" smtClean="0"/>
              <a:t>How </a:t>
            </a:r>
            <a:r>
              <a:rPr lang="en-US" sz="2200" dirty="0"/>
              <a:t>should your data be cited</a:t>
            </a:r>
            <a:r>
              <a:rPr lang="en-US" sz="2200" dirty="0" smtClean="0"/>
              <a:t>?</a:t>
            </a:r>
            <a:endParaRPr lang="en-US" sz="22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8922" y="365108"/>
            <a:ext cx="8556799" cy="1143000"/>
          </a:xfrm>
        </p:spPr>
        <p:txBody>
          <a:bodyPr>
            <a:noAutofit/>
          </a:bodyPr>
          <a:lstStyle/>
          <a:p>
            <a:pPr marL="742950" indent="-742950" algn="l">
              <a:buFont typeface="+mj-lt"/>
              <a:buAutoNum type="arabicPeriod" startAt="3"/>
            </a:pPr>
            <a:r>
              <a:rPr lang="en-US" sz="3800" b="1" dirty="0" smtClean="0">
                <a:solidFill>
                  <a:srgbClr val="595959"/>
                </a:solidFill>
                <a:cs typeface="Corbel"/>
              </a:rPr>
              <a:t>Policies for access, sharing, reuse</a:t>
            </a:r>
            <a:endParaRPr lang="en-US" sz="3800" b="1" dirty="0">
              <a:solidFill>
                <a:srgbClr val="595959"/>
              </a:solidFill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239349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62965"/>
          </a:xfrm>
        </p:spPr>
        <p:txBody>
          <a:bodyPr>
            <a:noAutofit/>
          </a:bodyPr>
          <a:lstStyle/>
          <a:p>
            <a:pPr>
              <a:spcBef>
                <a:spcPts val="1320"/>
              </a:spcBef>
            </a:pPr>
            <a:r>
              <a:rPr lang="en-US" sz="2400" dirty="0"/>
              <a:t>What data will be preserved for the </a:t>
            </a:r>
            <a:r>
              <a:rPr lang="en-US" sz="2400" dirty="0" smtClean="0"/>
              <a:t>long term? For how </a:t>
            </a:r>
            <a:r>
              <a:rPr lang="en-US" sz="2400" dirty="0"/>
              <a:t>long</a:t>
            </a:r>
            <a:r>
              <a:rPr lang="en-US" sz="2400" dirty="0" smtClean="0"/>
              <a:t>?  </a:t>
            </a:r>
          </a:p>
          <a:p>
            <a:pPr>
              <a:spcBef>
                <a:spcPts val="1320"/>
              </a:spcBef>
            </a:pPr>
            <a:r>
              <a:rPr lang="en-US" sz="2400" dirty="0" smtClean="0"/>
              <a:t>Where will data be preserved?</a:t>
            </a:r>
            <a:endParaRPr lang="en-US" sz="2400" dirty="0"/>
          </a:p>
          <a:p>
            <a:pPr>
              <a:spcBef>
                <a:spcPts val="1320"/>
              </a:spcBef>
            </a:pPr>
            <a:r>
              <a:rPr lang="en-US" sz="2400" dirty="0"/>
              <a:t>What data transformations need to occur </a:t>
            </a:r>
            <a:r>
              <a:rPr lang="en-US" sz="2400" dirty="0" smtClean="0"/>
              <a:t>before preservation?</a:t>
            </a:r>
            <a:endParaRPr lang="en-US" sz="2400" dirty="0" smtClean="0">
              <a:cs typeface="Corbel"/>
            </a:endParaRPr>
          </a:p>
          <a:p>
            <a:pPr>
              <a:spcBef>
                <a:spcPts val="1320"/>
              </a:spcBef>
            </a:pPr>
            <a:r>
              <a:rPr lang="en-US" sz="2400" dirty="0">
                <a:cs typeface="Corbel"/>
              </a:rPr>
              <a:t>What metadata will be submitted </a:t>
            </a:r>
            <a:r>
              <a:rPr lang="en-US" sz="2400" dirty="0" smtClean="0">
                <a:cs typeface="Corbel"/>
              </a:rPr>
              <a:t>with </a:t>
            </a:r>
            <a:r>
              <a:rPr lang="en-US" sz="2400" dirty="0">
                <a:cs typeface="Corbel"/>
              </a:rPr>
              <a:t>the datasets?</a:t>
            </a:r>
          </a:p>
          <a:p>
            <a:pPr>
              <a:spcBef>
                <a:spcPts val="1320"/>
              </a:spcBef>
            </a:pPr>
            <a:r>
              <a:rPr lang="en-US" sz="2400" dirty="0">
                <a:cs typeface="Corbel"/>
              </a:rPr>
              <a:t>Who will be responsible for preparing data for </a:t>
            </a:r>
            <a:r>
              <a:rPr lang="en-US" sz="2400" dirty="0" smtClean="0">
                <a:cs typeface="Corbel"/>
              </a:rPr>
              <a:t>preservation?</a:t>
            </a:r>
            <a:endParaRPr lang="en-US" sz="2400" dirty="0">
              <a:cs typeface="Corbel"/>
            </a:endParaRPr>
          </a:p>
          <a:p>
            <a:pPr>
              <a:spcBef>
                <a:spcPts val="1320"/>
              </a:spcBef>
            </a:pPr>
            <a:r>
              <a:rPr lang="en-US" sz="2400" dirty="0" smtClean="0">
                <a:cs typeface="Corbel"/>
              </a:rPr>
              <a:t>Who </a:t>
            </a:r>
            <a:r>
              <a:rPr lang="en-US" sz="2400" dirty="0">
                <a:cs typeface="Corbel"/>
              </a:rPr>
              <a:t>will be the main contact person for the archived data?</a:t>
            </a:r>
          </a:p>
          <a:p>
            <a:pPr>
              <a:spcBef>
                <a:spcPts val="1320"/>
              </a:spcBef>
            </a:pPr>
            <a:endParaRPr lang="en-US" sz="24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84580" y="360941"/>
            <a:ext cx="8229600" cy="1143000"/>
          </a:xfrm>
        </p:spPr>
        <p:txBody>
          <a:bodyPr>
            <a:normAutofit/>
          </a:bodyPr>
          <a:lstStyle/>
          <a:p>
            <a:pPr marL="742950" indent="-742950" algn="l">
              <a:buFont typeface="+mj-lt"/>
              <a:buAutoNum type="arabicPeriod" startAt="4"/>
            </a:pPr>
            <a:r>
              <a:rPr lang="en-US" sz="3800" b="1" dirty="0" smtClean="0">
                <a:solidFill>
                  <a:srgbClr val="595959"/>
                </a:solidFill>
                <a:cs typeface="Corbel"/>
              </a:rPr>
              <a:t>Plans for archiving &amp; preservation</a:t>
            </a:r>
            <a:endParaRPr lang="en-US" sz="3800" b="1" dirty="0">
              <a:solidFill>
                <a:srgbClr val="595959"/>
              </a:solidFill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4122106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2250" y="348612"/>
            <a:ext cx="8229600" cy="1143000"/>
          </a:xfrm>
        </p:spPr>
        <p:txBody>
          <a:bodyPr>
            <a:normAutofit/>
          </a:bodyPr>
          <a:lstStyle/>
          <a:p>
            <a:pPr marL="742950" indent="-742950" algn="l">
              <a:buFont typeface="+mj-lt"/>
              <a:buAutoNum type="arabicPeriod" startAt="5"/>
            </a:pPr>
            <a:r>
              <a:rPr lang="en-US" sz="3800" b="1" dirty="0" smtClean="0">
                <a:solidFill>
                  <a:srgbClr val="595959"/>
                </a:solidFill>
                <a:cs typeface="Corbel"/>
              </a:rPr>
              <a:t>Budget</a:t>
            </a:r>
            <a:endParaRPr lang="en-US" sz="3800" b="1" dirty="0">
              <a:solidFill>
                <a:srgbClr val="595959"/>
              </a:solidFill>
              <a:cs typeface="Corbel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76300" y="1600200"/>
            <a:ext cx="7810500" cy="4525963"/>
          </a:xfrm>
        </p:spPr>
        <p:txBody>
          <a:bodyPr/>
          <a:lstStyle/>
          <a:p>
            <a:r>
              <a:rPr lang="en-US" sz="2800" dirty="0" smtClean="0"/>
              <a:t>Costs </a:t>
            </a:r>
            <a:r>
              <a:rPr lang="en-US" sz="2800" dirty="0"/>
              <a:t>of data preparation </a:t>
            </a:r>
            <a:r>
              <a:rPr lang="en-US" sz="2800" dirty="0" smtClean="0"/>
              <a:t>&amp; documentation</a:t>
            </a:r>
            <a:endParaRPr lang="en-US" sz="4000" dirty="0"/>
          </a:p>
          <a:p>
            <a:pPr marL="914400" lvl="2" indent="0">
              <a:buNone/>
            </a:pPr>
            <a:r>
              <a:rPr lang="en-US" dirty="0" smtClean="0"/>
              <a:t>Hardware, software</a:t>
            </a:r>
          </a:p>
          <a:p>
            <a:pPr marL="914400" lvl="2" indent="0">
              <a:buNone/>
            </a:pPr>
            <a:r>
              <a:rPr lang="en-US" dirty="0" smtClean="0"/>
              <a:t>Personnel</a:t>
            </a:r>
          </a:p>
          <a:p>
            <a:pPr marL="914400" lvl="2" indent="0">
              <a:buNone/>
            </a:pPr>
            <a:r>
              <a:rPr lang="en-US" dirty="0" smtClean="0"/>
              <a:t>Repository fees</a:t>
            </a:r>
          </a:p>
          <a:p>
            <a:r>
              <a:rPr lang="en-US" sz="2800" dirty="0" smtClean="0"/>
              <a:t>How costs </a:t>
            </a:r>
            <a:r>
              <a:rPr lang="en-US" sz="2800" dirty="0"/>
              <a:t>will be paid </a:t>
            </a:r>
            <a:endParaRPr lang="en-US" sz="2800" dirty="0" smtClean="0"/>
          </a:p>
          <a:p>
            <a:pPr marL="914400" lvl="2" indent="0">
              <a:buNone/>
            </a:pPr>
            <a:r>
              <a:rPr lang="en-US" dirty="0" smtClean="0"/>
              <a:t>Request funding!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189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solidFill>
                  <a:srgbClr val="595959"/>
                </a:solidFill>
                <a:latin typeface="Corbel" pitchFamily="34" charset="0"/>
              </a:rPr>
              <a:t>Overview</a:t>
            </a:r>
            <a:endParaRPr lang="en-US" sz="3800" b="1" dirty="0">
              <a:solidFill>
                <a:srgbClr val="595959"/>
              </a:solidFill>
              <a:latin typeface="Corbel" pitchFamily="34" charset="0"/>
            </a:endParaRPr>
          </a:p>
        </p:txBody>
      </p:sp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orbel" pitchFamily="34" charset="0"/>
              </a:rPr>
              <a:t>Why is data management important?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orbel" pitchFamily="34" charset="0"/>
              </a:rPr>
              <a:t>What is a data management plan?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>
                <a:latin typeface="Corbel" pitchFamily="34" charset="0"/>
              </a:rPr>
              <a:t>The DMPTool</a:t>
            </a:r>
          </a:p>
        </p:txBody>
      </p:sp>
    </p:spTree>
    <p:extLst>
      <p:ext uri="{BB962C8B-B14F-4D97-AF65-F5344CB8AC3E}">
        <p14:creationId xmlns:p14="http://schemas.microsoft.com/office/powerpoint/2010/main" val="148191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" y="0"/>
            <a:ext cx="8848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1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8244"/>
            <a:ext cx="9144000" cy="6302953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1072785">
            <a:off x="6626505" y="97681"/>
            <a:ext cx="732660" cy="520964"/>
          </a:xfrm>
          <a:prstGeom prst="rightArrow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342571" y="2560537"/>
            <a:ext cx="3891238" cy="1481491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Funder guidance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Public plans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Data management resources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04166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z="3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itchFamily="34" charset="0"/>
              </a:rPr>
              <a:t>Overview</a:t>
            </a:r>
            <a:endParaRPr lang="en-US" sz="3800" b="1" dirty="0">
              <a:solidFill>
                <a:schemeClr val="tx1">
                  <a:lumMod val="65000"/>
                  <a:lumOff val="35000"/>
                </a:schemeClr>
              </a:solidFill>
              <a:latin typeface="Corbel" pitchFamily="34" charset="0"/>
            </a:endParaRPr>
          </a:p>
        </p:txBody>
      </p:sp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Corbel" pitchFamily="34" charset="0"/>
              </a:rPr>
              <a:t>Why is data management important?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Corbel" pitchFamily="34" charset="0"/>
              </a:rPr>
              <a:t>What is a data management plan?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Corbel" pitchFamily="34" charset="0"/>
              </a:rPr>
              <a:t>The DMPTool</a:t>
            </a:r>
          </a:p>
        </p:txBody>
      </p:sp>
    </p:spTree>
    <p:extLst>
      <p:ext uri="{BB962C8B-B14F-4D97-AF65-F5344CB8AC3E}">
        <p14:creationId xmlns:p14="http://schemas.microsoft.com/office/powerpoint/2010/main" val="1930118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742"/>
            <a:ext cx="9144000" cy="619227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500486" y="211642"/>
            <a:ext cx="1725820" cy="907563"/>
          </a:xfrm>
          <a:prstGeom prst="rightArrow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Sign in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191257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8-04-12 at 11.32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909" y="756263"/>
            <a:ext cx="3260362" cy="2419564"/>
          </a:xfrm>
          <a:prstGeom prst="rect">
            <a:avLst/>
          </a:prstGeom>
        </p:spPr>
      </p:pic>
      <p:pic>
        <p:nvPicPr>
          <p:cNvPr id="7" name="Picture 6" descr="Screen Shot 2018-04-12 at 11.36.5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60" y="771942"/>
            <a:ext cx="4933645" cy="14992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5165" y="143649"/>
            <a:ext cx="8108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rbel"/>
                <a:cs typeface="Corbel"/>
              </a:rPr>
              <a:t>Option 1  :  Single sign on (for configured institutions)</a:t>
            </a:r>
            <a:endParaRPr lang="en-US" sz="2800" dirty="0">
              <a:latin typeface="Corbel"/>
              <a:cs typeface="Corbe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2260" y="3319353"/>
            <a:ext cx="852714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rbel"/>
                <a:cs typeface="Corbel"/>
              </a:rPr>
              <a:t>OR : Sign in with your institution using an email address </a:t>
            </a:r>
          </a:p>
          <a:p>
            <a:r>
              <a:rPr lang="en-US" sz="2800" dirty="0" smtClean="0">
                <a:latin typeface="Corbel"/>
                <a:cs typeface="Corbel"/>
              </a:rPr>
              <a:t>(if not configured for SSO; you must create account first)</a:t>
            </a:r>
            <a:endParaRPr lang="en-US" sz="2800" dirty="0">
              <a:latin typeface="Corbel"/>
              <a:cs typeface="Corbe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8884" y="756263"/>
            <a:ext cx="4949323" cy="1514926"/>
          </a:xfrm>
          <a:prstGeom prst="rect">
            <a:avLst/>
          </a:prstGeom>
          <a:noFill/>
          <a:ln w="127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57910" y="728961"/>
            <a:ext cx="3260362" cy="2549804"/>
          </a:xfrm>
          <a:prstGeom prst="rect">
            <a:avLst/>
          </a:prstGeom>
          <a:noFill/>
          <a:ln w="127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Screen Shot 2018-04-12 at 3.01.4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82" y="5184442"/>
            <a:ext cx="4949323" cy="1478198"/>
          </a:xfrm>
          <a:prstGeom prst="rect">
            <a:avLst/>
          </a:prstGeom>
        </p:spPr>
      </p:pic>
      <p:pic>
        <p:nvPicPr>
          <p:cNvPr id="14" name="Picture 13" descr="Screen Shot 2018-04-12 at 2.31.09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909" y="4316049"/>
            <a:ext cx="3437776" cy="2509392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18884" y="5184442"/>
            <a:ext cx="4949323" cy="1514926"/>
          </a:xfrm>
          <a:prstGeom prst="rect">
            <a:avLst/>
          </a:prstGeom>
          <a:noFill/>
          <a:ln w="127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357909" y="4273459"/>
            <a:ext cx="3437776" cy="2551981"/>
          </a:xfrm>
          <a:prstGeom prst="rect">
            <a:avLst/>
          </a:prstGeom>
          <a:noFill/>
          <a:ln w="127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0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5165" y="159212"/>
            <a:ext cx="60217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rbel"/>
                <a:cs typeface="Corbel"/>
              </a:rPr>
              <a:t>Option 2 : </a:t>
            </a:r>
            <a:r>
              <a:rPr lang="en-US" sz="2800" dirty="0">
                <a:latin typeface="Corbel"/>
                <a:cs typeface="Corbel"/>
              </a:rPr>
              <a:t>S</a:t>
            </a:r>
            <a:r>
              <a:rPr lang="en-US" sz="2800" dirty="0" smtClean="0">
                <a:latin typeface="Corbel"/>
                <a:cs typeface="Corbel"/>
              </a:rPr>
              <a:t>ign in as an unaffiliated user</a:t>
            </a:r>
            <a:endParaRPr lang="en-US" sz="2800" dirty="0">
              <a:latin typeface="Corbel"/>
              <a:cs typeface="Corbel"/>
            </a:endParaRPr>
          </a:p>
        </p:txBody>
      </p:sp>
      <p:pic>
        <p:nvPicPr>
          <p:cNvPr id="6" name="Picture 5" descr="Screen Shot 2018-04-12 at 11.29.0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07" y="807618"/>
            <a:ext cx="4273344" cy="236458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1706" y="807618"/>
            <a:ext cx="4273345" cy="2364584"/>
          </a:xfrm>
          <a:prstGeom prst="rect">
            <a:avLst/>
          </a:prstGeom>
          <a:noFill/>
          <a:ln w="127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5165" y="3303823"/>
            <a:ext cx="8359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orbel"/>
                <a:cs typeface="Corbel"/>
              </a:rPr>
              <a:t>Option 3 : Create an account with an email address</a:t>
            </a:r>
            <a:endParaRPr lang="en-US" sz="2800" dirty="0">
              <a:latin typeface="Corbel"/>
              <a:cs typeface="Corbel"/>
            </a:endParaRPr>
          </a:p>
        </p:txBody>
      </p:sp>
      <p:pic>
        <p:nvPicPr>
          <p:cNvPr id="8" name="Picture 7" descr="Screen Shot 2018-04-12 at 2.45.2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63" y="3890521"/>
            <a:ext cx="4485001" cy="286979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35165" y="3892164"/>
            <a:ext cx="4551542" cy="2916996"/>
          </a:xfrm>
          <a:prstGeom prst="rect">
            <a:avLst/>
          </a:prstGeom>
          <a:noFill/>
          <a:ln w="127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49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8-04-12 at 3.14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2663"/>
            <a:ext cx="9144000" cy="621792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284592" y="3711867"/>
            <a:ext cx="2084010" cy="1595452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Set up your profile and notification preferences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2816670" y="5697496"/>
            <a:ext cx="2360792" cy="814551"/>
          </a:xfrm>
          <a:prstGeom prst="leftArrow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953294" y="5849154"/>
            <a:ext cx="22656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Corbel"/>
                <a:cs typeface="Corbel"/>
              </a:rPr>
              <a:t>Add your ORCID</a:t>
            </a:r>
            <a:endParaRPr lang="en-US" sz="2400" dirty="0"/>
          </a:p>
        </p:txBody>
      </p:sp>
      <p:sp>
        <p:nvSpPr>
          <p:cNvPr id="13" name="Right Arrow 12"/>
          <p:cNvSpPr/>
          <p:nvPr/>
        </p:nvSpPr>
        <p:spPr>
          <a:xfrm rot="1072785">
            <a:off x="6870720" y="211641"/>
            <a:ext cx="732660" cy="520964"/>
          </a:xfrm>
          <a:prstGeom prst="rightArrow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7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8-04-12 at 3.51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" y="195360"/>
            <a:ext cx="9144000" cy="469414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flipH="1">
            <a:off x="2263105" y="895408"/>
            <a:ext cx="2295666" cy="907563"/>
          </a:xfrm>
          <a:prstGeom prst="rightArrow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Create a plan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0251" y="5083472"/>
            <a:ext cx="4558772" cy="1595452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solidFill>
                  <a:schemeClr val="tx1"/>
                </a:solidFill>
                <a:latin typeface="Corbel"/>
                <a:cs typeface="Corbel"/>
              </a:rPr>
              <a:t>My Dashboard: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1. My plans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2. Plans created by others at my organization &amp; shared internally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97183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8-04-12 at 3.54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2125"/>
            <a:ext cx="9144000" cy="365166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569806"/>
            <a:ext cx="9144000" cy="3537701"/>
          </a:xfrm>
          <a:prstGeom prst="rect">
            <a:avLst/>
          </a:prstGeom>
          <a:noFill/>
          <a:ln w="127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0251" y="4330512"/>
            <a:ext cx="5275149" cy="2348412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AutoNum type="arabicPeriod"/>
            </a:pPr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Enter project title</a:t>
            </a:r>
          </a:p>
          <a:p>
            <a:pPr marL="457200" indent="-457200">
              <a:buAutoNum type="arabicPeriod"/>
            </a:pPr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Select research organization</a:t>
            </a:r>
          </a:p>
          <a:p>
            <a:pPr marL="457200" indent="-457200">
              <a:buAutoNum type="arabicPeriod"/>
            </a:pPr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Select funder</a:t>
            </a:r>
          </a:p>
          <a:p>
            <a:pPr marL="457200" indent="-457200">
              <a:buAutoNum type="arabicPeriod"/>
            </a:pPr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(If a funder has multiple templates) Select template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313577" y="429167"/>
            <a:ext cx="3022459" cy="970926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Check box below for test or practice plans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56511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8-04-12 at 4.02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00"/>
            <a:ext cx="9144000" cy="65854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379677" y="3156306"/>
            <a:ext cx="4347114" cy="1109085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Add an abstract, other info about the project &amp; select guidance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7086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8-04-12 at 4.06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4444"/>
            <a:ext cx="9144000" cy="443611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11656" y="5453840"/>
            <a:ext cx="4575053" cy="1237289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Get an overview of the questions the funder will ask you to address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0781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8-04-12 at 4.08.0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3581"/>
            <a:ext cx="9144000" cy="5945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72253" y="4380327"/>
            <a:ext cx="3321393" cy="1008393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Open each accordion to answer the questions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056654" y="408464"/>
            <a:ext cx="2686417" cy="1724231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Get instructions and guidance; leave comments for collaborators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51112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8-04-12 at 4.09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918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186903" y="1433625"/>
            <a:ext cx="2279388" cy="926991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Share your plan (optional)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144898" y="4625503"/>
            <a:ext cx="3321393" cy="1008393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Invite collaborators to coauthor the plan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467189" y="5850582"/>
            <a:ext cx="3999102" cy="1008393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Request feedback (if enabled for your organization)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01072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z="3800" b="1" dirty="0" smtClean="0">
                <a:solidFill>
                  <a:srgbClr val="595959"/>
                </a:solidFill>
                <a:latin typeface="Corbel" pitchFamily="34" charset="0"/>
              </a:rPr>
              <a:t>Overview</a:t>
            </a:r>
            <a:endParaRPr lang="en-US" sz="3800" b="1" dirty="0">
              <a:solidFill>
                <a:srgbClr val="595959"/>
              </a:solidFill>
              <a:latin typeface="Corbel" pitchFamily="34" charset="0"/>
            </a:endParaRPr>
          </a:p>
        </p:txBody>
      </p:sp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>
                <a:latin typeface="Corbel" pitchFamily="34" charset="0"/>
              </a:rPr>
              <a:t>Why is data management important?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orbel" pitchFamily="34" charset="0"/>
              </a:rPr>
              <a:t>What is a data management plan?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orbel" pitchFamily="34" charset="0"/>
              </a:rPr>
              <a:t>The DMPTool</a:t>
            </a:r>
          </a:p>
        </p:txBody>
      </p:sp>
    </p:spTree>
    <p:extLst>
      <p:ext uri="{BB962C8B-B14F-4D97-AF65-F5344CB8AC3E}">
        <p14:creationId xmlns:p14="http://schemas.microsoft.com/office/powerpoint/2010/main" val="7818479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8-04-12 at 4.10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8082"/>
            <a:ext cx="9144000" cy="339251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42293" y="1644292"/>
            <a:ext cx="3353956" cy="1123327"/>
          </a:xfrm>
          <a:prstGeom prst="rect">
            <a:avLst/>
          </a:prstGeom>
          <a:solidFill>
            <a:srgbClr val="FFFF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Download your plan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(</a:t>
            </a:r>
            <a:r>
              <a:rPr lang="en-US" sz="2400" dirty="0" err="1" smtClean="0">
                <a:solidFill>
                  <a:schemeClr val="tx1"/>
                </a:solidFill>
                <a:latin typeface="Corbel"/>
                <a:cs typeface="Corbel"/>
              </a:rPr>
              <a:t>docx</a:t>
            </a:r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, </a:t>
            </a:r>
            <a:r>
              <a:rPr lang="en-US" sz="2400" dirty="0" err="1" smtClean="0">
                <a:solidFill>
                  <a:schemeClr val="tx1"/>
                </a:solidFill>
                <a:latin typeface="Corbel"/>
                <a:cs typeface="Corbel"/>
              </a:rPr>
              <a:t>pdf</a:t>
            </a:r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, txt, html, </a:t>
            </a:r>
            <a:r>
              <a:rPr lang="en-US" sz="2400" dirty="0" err="1" smtClean="0">
                <a:solidFill>
                  <a:schemeClr val="tx1"/>
                </a:solidFill>
                <a:latin typeface="Corbel"/>
                <a:cs typeface="Corbel"/>
              </a:rPr>
              <a:t>csv</a:t>
            </a:r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)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rbel"/>
                <a:cs typeface="Corbel"/>
              </a:rPr>
              <a:t> </a:t>
            </a:r>
            <a:endParaRPr lang="en-US" sz="2400" dirty="0">
              <a:solidFill>
                <a:schemeClr val="tx1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782757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5608" y="102099"/>
            <a:ext cx="75907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latin typeface="Corbel"/>
                <a:cs typeface="Corbel"/>
              </a:rPr>
              <a:t>blog.dmptool.org</a:t>
            </a:r>
            <a:endParaRPr lang="en-US" sz="3200" b="1" dirty="0">
              <a:latin typeface="Corbel"/>
              <a:cs typeface="Corbe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6103"/>
            <a:ext cx="9144000" cy="623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82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-446571" y="1239445"/>
            <a:ext cx="3937000" cy="2705100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r>
              <a:rPr lang="en-US" dirty="0" smtClean="0"/>
              <a:t>Email</a:t>
            </a:r>
          </a:p>
          <a:p>
            <a:pPr marL="0" indent="0" algn="r">
              <a:buNone/>
            </a:pP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Twitter</a:t>
            </a:r>
          </a:p>
          <a:p>
            <a:pPr marL="0" indent="0" algn="r">
              <a:buNone/>
            </a:pPr>
            <a:r>
              <a:rPr lang="en-US" dirty="0" smtClean="0"/>
              <a:t>Blog</a:t>
            </a:r>
          </a:p>
          <a:p>
            <a:pPr marL="0" indent="0" algn="r">
              <a:buNone/>
            </a:pPr>
            <a:endParaRPr lang="en-US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96829" y="1239445"/>
            <a:ext cx="5664200" cy="331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uc3@ucop.edu</a:t>
            </a:r>
          </a:p>
          <a:p>
            <a:pPr marL="0" indent="0">
              <a:buNone/>
            </a:pPr>
            <a:r>
              <a:rPr lang="en-US" dirty="0" smtClean="0"/>
              <a:t>&lt;your email here&gt;</a:t>
            </a:r>
          </a:p>
          <a:p>
            <a:pPr marL="0" indent="0">
              <a:buNone/>
            </a:pPr>
            <a:r>
              <a:rPr lang="en-US" dirty="0" smtClean="0"/>
              <a:t>@</a:t>
            </a:r>
            <a:r>
              <a:rPr lang="en-US" dirty="0" err="1" smtClean="0"/>
              <a:t>TheDMPTool</a:t>
            </a:r>
            <a:endParaRPr lang="en-US" dirty="0"/>
          </a:p>
          <a:p>
            <a:pPr marL="0" indent="0">
              <a:buNone/>
            </a:pPr>
            <a:r>
              <a:rPr lang="en-US" dirty="0" err="1" smtClean="0"/>
              <a:t>blog.dmptool.org</a:t>
            </a:r>
            <a:endParaRPr lang="en-US" sz="3600" dirty="0" smtClean="0"/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3680929" y="1101980"/>
            <a:ext cx="0" cy="324809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49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800" b="1" dirty="0" smtClean="0">
                <a:solidFill>
                  <a:srgbClr val="595959"/>
                </a:solidFill>
                <a:latin typeface="Corbel"/>
              </a:rPr>
              <a:t>Why is data </a:t>
            </a:r>
            <a:r>
              <a:rPr lang="en-US" sz="3800" b="1" dirty="0">
                <a:solidFill>
                  <a:srgbClr val="595959"/>
                </a:solidFill>
                <a:latin typeface="Corbel"/>
              </a:rPr>
              <a:t>m</a:t>
            </a:r>
            <a:r>
              <a:rPr lang="en-US" sz="3800" b="1" dirty="0" smtClean="0">
                <a:solidFill>
                  <a:srgbClr val="595959"/>
                </a:solidFill>
                <a:latin typeface="Corbel"/>
              </a:rPr>
              <a:t>anagement </a:t>
            </a:r>
            <a:r>
              <a:rPr lang="en-US" sz="3800" b="1" dirty="0">
                <a:solidFill>
                  <a:srgbClr val="595959"/>
                </a:solidFill>
                <a:latin typeface="Corbel"/>
              </a:rPr>
              <a:t>i</a:t>
            </a:r>
            <a:r>
              <a:rPr lang="en-US" sz="3800" b="1" dirty="0" smtClean="0">
                <a:solidFill>
                  <a:srgbClr val="595959"/>
                </a:solidFill>
                <a:latin typeface="Corbel"/>
              </a:rPr>
              <a:t>mportant?</a:t>
            </a:r>
            <a:endParaRPr lang="en-US" sz="3800" b="1" dirty="0">
              <a:solidFill>
                <a:srgbClr val="595959"/>
              </a:solidFill>
              <a:latin typeface="Corbel"/>
            </a:endParaRPr>
          </a:p>
        </p:txBody>
      </p:sp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941070" y="1808480"/>
            <a:ext cx="727456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latin typeface="Corbel"/>
              </a:rPr>
              <a:t>Data sharing allows for </a:t>
            </a:r>
            <a:r>
              <a:rPr lang="en-US" b="1" dirty="0" smtClean="0">
                <a:solidFill>
                  <a:srgbClr val="FF0000"/>
                </a:solidFill>
                <a:latin typeface="Corbel"/>
              </a:rPr>
              <a:t>reproducibility</a:t>
            </a:r>
            <a:r>
              <a:rPr lang="en-US" dirty="0" smtClean="0">
                <a:latin typeface="Corbel"/>
              </a:rPr>
              <a:t>, </a:t>
            </a:r>
            <a:r>
              <a:rPr lang="en-US" b="1" dirty="0" smtClean="0">
                <a:solidFill>
                  <a:srgbClr val="FF0000"/>
                </a:solidFill>
                <a:latin typeface="Corbel"/>
              </a:rPr>
              <a:t>transparency</a:t>
            </a:r>
            <a:r>
              <a:rPr lang="en-US" dirty="0" smtClean="0">
                <a:latin typeface="Corbel"/>
              </a:rPr>
              <a:t>, and </a:t>
            </a:r>
            <a:r>
              <a:rPr lang="en-US" b="1" dirty="0" smtClean="0">
                <a:solidFill>
                  <a:srgbClr val="FF0000"/>
                </a:solidFill>
                <a:latin typeface="Corbel"/>
              </a:rPr>
              <a:t>data reuse</a:t>
            </a:r>
            <a:r>
              <a:rPr lang="en-US" b="1" dirty="0" smtClean="0">
                <a:latin typeface="Corbel"/>
              </a:rPr>
              <a:t> </a:t>
            </a:r>
            <a:r>
              <a:rPr lang="en-US" dirty="0" smtClean="0">
                <a:latin typeface="Corbel"/>
              </a:rPr>
              <a:t>in research.</a:t>
            </a:r>
          </a:p>
          <a:p>
            <a:pPr marL="0" indent="0" algn="ctr">
              <a:buNone/>
            </a:pPr>
            <a:endParaRPr lang="en-US" dirty="0" smtClean="0">
              <a:latin typeface="Corbel"/>
            </a:endParaRPr>
          </a:p>
          <a:p>
            <a:pPr marL="0" indent="0" algn="ctr">
              <a:buNone/>
            </a:pPr>
            <a:r>
              <a:rPr lang="en-US" dirty="0" smtClean="0">
                <a:latin typeface="Corbel"/>
              </a:rPr>
              <a:t>Sharing is easier if </a:t>
            </a:r>
            <a:r>
              <a:rPr lang="en-US" b="1" dirty="0" smtClean="0">
                <a:solidFill>
                  <a:srgbClr val="FF0000"/>
                </a:solidFill>
                <a:latin typeface="Corbel"/>
              </a:rPr>
              <a:t>data are managed well </a:t>
            </a:r>
            <a:r>
              <a:rPr lang="en-US" dirty="0" smtClean="0">
                <a:latin typeface="Corbel"/>
              </a:rPr>
              <a:t>from the start of a project.</a:t>
            </a:r>
          </a:p>
        </p:txBody>
      </p:sp>
    </p:spTree>
    <p:extLst>
      <p:ext uri="{BB962C8B-B14F-4D97-AF65-F5344CB8AC3E}">
        <p14:creationId xmlns:p14="http://schemas.microsoft.com/office/powerpoint/2010/main" val="1196861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59210" y="4139496"/>
            <a:ext cx="1355862" cy="1355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9231" y="274638"/>
            <a:ext cx="8481619" cy="1143000"/>
          </a:xfrm>
        </p:spPr>
        <p:txBody>
          <a:bodyPr>
            <a:noAutofit/>
          </a:bodyPr>
          <a:lstStyle/>
          <a:p>
            <a:r>
              <a:rPr lang="en-US" sz="3800" b="1" dirty="0" smtClean="0">
                <a:solidFill>
                  <a:srgbClr val="595959"/>
                </a:solidFill>
              </a:rPr>
              <a:t>Data management &amp; sharing </a:t>
            </a:r>
            <a:r>
              <a:rPr lang="en-US" sz="3800" b="1" dirty="0">
                <a:solidFill>
                  <a:srgbClr val="595959"/>
                </a:solidFill>
              </a:rPr>
              <a:t>m</a:t>
            </a:r>
            <a:r>
              <a:rPr lang="en-US" sz="3800" b="1" dirty="0" smtClean="0">
                <a:solidFill>
                  <a:srgbClr val="595959"/>
                </a:solidFill>
              </a:rPr>
              <a:t>andates</a:t>
            </a:r>
            <a:endParaRPr lang="en-US" sz="3800" b="1" dirty="0">
              <a:solidFill>
                <a:srgbClr val="595959"/>
              </a:solidFill>
            </a:endParaRPr>
          </a:p>
        </p:txBody>
      </p:sp>
      <p:pic>
        <p:nvPicPr>
          <p:cNvPr id="5" name="Picture 2" descr="Office of Science And Technology Policy-Logo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30481" y="5010120"/>
            <a:ext cx="1349232" cy="1349232"/>
          </a:xfrm>
          <a:prstGeom prst="rect">
            <a:avLst/>
          </a:prstGeom>
          <a:noFill/>
        </p:spPr>
      </p:pic>
      <p:sp>
        <p:nvSpPr>
          <p:cNvPr id="6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Journals – PLOS, Nature, JDAP partners</a:t>
            </a:r>
          </a:p>
          <a:p>
            <a:r>
              <a:rPr lang="en-US" dirty="0" smtClean="0"/>
              <a:t>Funders – NSF, NIH</a:t>
            </a:r>
            <a:r>
              <a:rPr lang="is-IS" dirty="0" smtClean="0"/>
              <a:t>…</a:t>
            </a:r>
            <a:endParaRPr lang="en-US" dirty="0" smtClean="0"/>
          </a:p>
          <a:p>
            <a:r>
              <a:rPr lang="en-US" dirty="0" smtClean="0"/>
              <a:t>Office of Science &amp; Technology Policy mandate, February 2013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275914" y="3939937"/>
            <a:ext cx="1297312" cy="1297151"/>
            <a:chOff x="5925542" y="1417638"/>
            <a:chExt cx="2324912" cy="2324624"/>
          </a:xfrm>
        </p:grpSpPr>
        <p:sp>
          <p:nvSpPr>
            <p:cNvPr id="8" name="Rounded Rectangle 7"/>
            <p:cNvSpPr/>
            <p:nvPr/>
          </p:nvSpPr>
          <p:spPr>
            <a:xfrm>
              <a:off x="5925542" y="1417638"/>
              <a:ext cx="2324912" cy="2324624"/>
            </a:xfrm>
            <a:prstGeom prst="round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rbel"/>
              </a:endParaRPr>
            </a:p>
          </p:txBody>
        </p:sp>
        <p:pic>
          <p:nvPicPr>
            <p:cNvPr id="9" name="Picture 8" descr="logo_nih.gi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7397" y="1605360"/>
              <a:ext cx="1953933" cy="1953933"/>
            </a:xfrm>
            <a:prstGeom prst="rect">
              <a:avLst/>
            </a:prstGeom>
          </p:spPr>
        </p:pic>
      </p:grpSp>
      <p:pic>
        <p:nvPicPr>
          <p:cNvPr id="11" name="Picture 10" descr="nasa-logo-meatball.jpe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183" y="5495359"/>
            <a:ext cx="1887642" cy="1215642"/>
          </a:xfrm>
          <a:prstGeom prst="rect">
            <a:avLst/>
          </a:prstGeom>
        </p:spPr>
      </p:pic>
      <p:pic>
        <p:nvPicPr>
          <p:cNvPr id="12" name="Picture 11" descr="cdc_logo.jpe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683" y="4773829"/>
            <a:ext cx="916748" cy="67240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54063" y="5558079"/>
            <a:ext cx="1006010" cy="10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84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solidFill>
                  <a:srgbClr val="595959"/>
                </a:solidFill>
                <a:latin typeface="Corbel" pitchFamily="34" charset="0"/>
              </a:rPr>
              <a:t>Overview</a:t>
            </a:r>
            <a:endParaRPr lang="en-US" sz="3800" b="1" dirty="0">
              <a:solidFill>
                <a:srgbClr val="595959"/>
              </a:solidFill>
              <a:latin typeface="Corbel" pitchFamily="34" charset="0"/>
            </a:endParaRPr>
          </a:p>
        </p:txBody>
      </p:sp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orbel" pitchFamily="34" charset="0"/>
              </a:rPr>
              <a:t>Why is data management important?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>
                <a:latin typeface="Corbel" pitchFamily="34" charset="0"/>
              </a:rPr>
              <a:t>What is a data management plan?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orbel" pitchFamily="34" charset="0"/>
              </a:rPr>
              <a:t>The DMPTool</a:t>
            </a:r>
          </a:p>
        </p:txBody>
      </p:sp>
    </p:spTree>
    <p:extLst>
      <p:ext uri="{BB962C8B-B14F-4D97-AF65-F5344CB8AC3E}">
        <p14:creationId xmlns:p14="http://schemas.microsoft.com/office/powerpoint/2010/main" val="1829158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pPr eaLnBrk="1" hangingPunct="1"/>
            <a:r>
              <a:rPr lang="en-US" sz="3800" b="1" dirty="0">
                <a:solidFill>
                  <a:srgbClr val="595959"/>
                </a:solidFill>
                <a:ea typeface="ＭＳ Ｐゴシック" charset="-128"/>
              </a:rPr>
              <a:t>What is a </a:t>
            </a:r>
            <a:r>
              <a:rPr lang="en-US" sz="3800" b="1" dirty="0" smtClean="0">
                <a:solidFill>
                  <a:srgbClr val="595959"/>
                </a:solidFill>
                <a:ea typeface="ＭＳ Ｐゴシック" charset="-128"/>
              </a:rPr>
              <a:t>data </a:t>
            </a:r>
            <a:r>
              <a:rPr lang="en-US" sz="3800" b="1" dirty="0">
                <a:solidFill>
                  <a:srgbClr val="595959"/>
                </a:solidFill>
                <a:ea typeface="ＭＳ Ｐゴシック" charset="-128"/>
              </a:rPr>
              <a:t>m</a:t>
            </a:r>
            <a:r>
              <a:rPr lang="en-US" sz="3800" b="1" dirty="0" smtClean="0">
                <a:solidFill>
                  <a:srgbClr val="595959"/>
                </a:solidFill>
                <a:ea typeface="ＭＳ Ｐゴシック" charset="-128"/>
              </a:rPr>
              <a:t>anagement </a:t>
            </a:r>
            <a:r>
              <a:rPr lang="en-US" sz="3800" b="1" dirty="0">
                <a:solidFill>
                  <a:srgbClr val="595959"/>
                </a:solidFill>
                <a:ea typeface="ＭＳ Ｐゴシック" charset="-128"/>
              </a:rPr>
              <a:t>p</a:t>
            </a:r>
            <a:r>
              <a:rPr lang="en-US" sz="3800" b="1" dirty="0" smtClean="0">
                <a:solidFill>
                  <a:srgbClr val="595959"/>
                </a:solidFill>
                <a:ea typeface="ＭＳ Ｐゴシック" charset="-128"/>
              </a:rPr>
              <a:t>lan</a:t>
            </a:r>
            <a:r>
              <a:rPr lang="en-US" sz="3800" b="1" dirty="0">
                <a:solidFill>
                  <a:srgbClr val="595959"/>
                </a:solidFill>
                <a:ea typeface="ＭＳ Ｐゴシック" charset="-128"/>
              </a:rPr>
              <a:t>?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414488" y="1920240"/>
            <a:ext cx="6310166" cy="4205923"/>
          </a:xfrm>
        </p:spPr>
        <p:txBody>
          <a:bodyPr>
            <a:noAutofit/>
          </a:bodyPr>
          <a:lstStyle/>
          <a:p>
            <a:pPr marL="0" indent="0" algn="ctr" eaLnBrk="1" hangingPunct="1">
              <a:buNone/>
            </a:pPr>
            <a:r>
              <a:rPr lang="en-US" dirty="0">
                <a:ea typeface="ＭＳ Ｐゴシック" charset="-128"/>
              </a:rPr>
              <a:t>A document that describes what you will do with your </a:t>
            </a:r>
            <a:r>
              <a:rPr lang="en-US" dirty="0" smtClean="0">
                <a:ea typeface="ＭＳ Ｐゴシック" charset="-128"/>
              </a:rPr>
              <a:t>data</a:t>
            </a:r>
          </a:p>
          <a:p>
            <a:pPr marL="0" indent="0" algn="ctr" eaLnBrk="1" hangingPunct="1">
              <a:buNone/>
            </a:pPr>
            <a:r>
              <a:rPr lang="en-US" b="1" dirty="0" smtClean="0">
                <a:solidFill>
                  <a:srgbClr val="FF0000"/>
                </a:solidFill>
                <a:ea typeface="ＭＳ Ｐゴシック" charset="-128"/>
              </a:rPr>
              <a:t>during </a:t>
            </a:r>
            <a:r>
              <a:rPr lang="en-US" dirty="0" smtClean="0">
                <a:ea typeface="ＭＳ Ｐゴシック" charset="-128"/>
              </a:rPr>
              <a:t>your research </a:t>
            </a:r>
          </a:p>
          <a:p>
            <a:pPr marL="0" indent="0" algn="ctr" eaLnBrk="1" hangingPunct="1">
              <a:buNone/>
            </a:pPr>
            <a:r>
              <a:rPr lang="en-US" b="1" dirty="0" smtClean="0">
                <a:solidFill>
                  <a:srgbClr val="FF0000"/>
                </a:solidFill>
                <a:ea typeface="ＭＳ Ｐゴシック" charset="-128"/>
              </a:rPr>
              <a:t>and</a:t>
            </a:r>
            <a:r>
              <a:rPr lang="en-US" dirty="0" smtClean="0">
                <a:solidFill>
                  <a:srgbClr val="FF0000"/>
                </a:solidFill>
                <a:ea typeface="ＭＳ Ｐゴシック" charset="-128"/>
              </a:rPr>
              <a:t> </a:t>
            </a:r>
            <a:r>
              <a:rPr lang="en-US" b="1" dirty="0" smtClean="0">
                <a:solidFill>
                  <a:srgbClr val="FF0000"/>
                </a:solidFill>
                <a:ea typeface="ＭＳ Ｐゴシック" charset="-128"/>
              </a:rPr>
              <a:t>after</a:t>
            </a:r>
            <a:r>
              <a:rPr lang="en-US" b="1" dirty="0" smtClean="0">
                <a:solidFill>
                  <a:srgbClr val="FFFF00"/>
                </a:solidFill>
                <a:ea typeface="ＭＳ Ｐゴシック" charset="-128"/>
              </a:rPr>
              <a:t> </a:t>
            </a:r>
            <a:r>
              <a:rPr lang="en-US" dirty="0">
                <a:ea typeface="ＭＳ Ｐゴシック" charset="-128"/>
              </a:rPr>
              <a:t>you complete your </a:t>
            </a:r>
            <a:r>
              <a:rPr lang="en-US" dirty="0" smtClean="0">
                <a:ea typeface="ＭＳ Ｐゴシック" charset="-128"/>
              </a:rPr>
              <a:t>project</a:t>
            </a:r>
            <a:endParaRPr lang="en-US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12218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sz="3800" b="1" dirty="0">
                <a:solidFill>
                  <a:srgbClr val="595959"/>
                </a:solidFill>
              </a:rPr>
              <a:t>Why </a:t>
            </a:r>
            <a:r>
              <a:rPr lang="en-US" sz="3800" b="1" dirty="0" smtClean="0">
                <a:solidFill>
                  <a:srgbClr val="595959"/>
                </a:solidFill>
              </a:rPr>
              <a:t>prepare </a:t>
            </a:r>
            <a:r>
              <a:rPr lang="en-US" sz="3800" b="1" dirty="0">
                <a:solidFill>
                  <a:srgbClr val="595959"/>
                </a:solidFill>
              </a:rPr>
              <a:t>a DMP?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97520" cy="4525963"/>
          </a:xfrm>
        </p:spPr>
        <p:txBody>
          <a:bodyPr/>
          <a:lstStyle/>
          <a:p>
            <a:pPr eaLnBrk="1" hangingPunct="1">
              <a:buFont typeface="Arial" charset="0"/>
              <a:buChar char="•"/>
            </a:pPr>
            <a:r>
              <a:rPr lang="en-US" dirty="0">
                <a:cs typeface="ＭＳ Ｐゴシック" charset="0"/>
              </a:rPr>
              <a:t>Saves time</a:t>
            </a:r>
            <a:endParaRPr lang="en-US" sz="2400" dirty="0">
              <a:cs typeface="ＭＳ Ｐゴシック" charset="0"/>
            </a:endParaRPr>
          </a:p>
          <a:p>
            <a:pPr eaLnBrk="1" hangingPunct="1">
              <a:buFont typeface="Arial" charset="0"/>
              <a:buChar char="•"/>
            </a:pPr>
            <a:r>
              <a:rPr lang="en-US" dirty="0">
                <a:cs typeface="ＭＳ Ｐゴシック" charset="0"/>
              </a:rPr>
              <a:t>Increases research efficiency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 smtClean="0">
                <a:cs typeface="ＭＳ Ｐゴシック" charset="0"/>
              </a:rPr>
              <a:t>Satisfies funder requirements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 smtClean="0">
                <a:cs typeface="ＭＳ Ｐゴシック" charset="0"/>
              </a:rPr>
              <a:t>Makes reproducibility &amp; sharing easier</a:t>
            </a:r>
            <a:endParaRPr lang="en-US" dirty="0">
              <a:cs typeface="ＭＳ Ｐゴシック" charset="0"/>
            </a:endParaRPr>
          </a:p>
          <a:p>
            <a:pPr eaLnBrk="1" hangingPunct="1"/>
            <a:endParaRPr lang="en-US" dirty="0"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402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solidFill>
                  <a:srgbClr val="595959"/>
                </a:solidFill>
              </a:rPr>
              <a:t>A DMP is a living </a:t>
            </a:r>
            <a:r>
              <a:rPr lang="en-US" sz="3800" b="1" dirty="0">
                <a:solidFill>
                  <a:srgbClr val="595959"/>
                </a:solidFill>
              </a:rPr>
              <a:t>d</a:t>
            </a:r>
            <a:r>
              <a:rPr lang="en-US" sz="3800" b="1" dirty="0" smtClean="0">
                <a:solidFill>
                  <a:srgbClr val="595959"/>
                </a:solidFill>
              </a:rPr>
              <a:t>ocument</a:t>
            </a:r>
            <a:endParaRPr lang="en-US" sz="3800" b="1" dirty="0">
              <a:solidFill>
                <a:srgbClr val="595959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solidFill>
            <a:schemeClr val="bg1">
              <a:alpha val="68000"/>
            </a:schemeClr>
          </a:solidFill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  <a:defRPr/>
            </a:pPr>
            <a:r>
              <a:rPr lang="en-US" dirty="0" smtClean="0"/>
              <a:t>Keep </a:t>
            </a:r>
            <a:r>
              <a:rPr lang="en-US" dirty="0"/>
              <a:t>your plan current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dirty="0"/>
              <a:t>Incorporate changes 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dirty="0" smtClean="0"/>
              <a:t>Use as </a:t>
            </a:r>
            <a:r>
              <a:rPr lang="en-US" dirty="0"/>
              <a:t>a guide for daily activities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682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728</Words>
  <Application>Microsoft Macintosh PowerPoint</Application>
  <PresentationFormat>On-screen Show (4:3)</PresentationFormat>
  <Paragraphs>135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Calibri</vt:lpstr>
      <vt:lpstr>Corbel</vt:lpstr>
      <vt:lpstr>ＭＳ Ｐゴシック</vt:lpstr>
      <vt:lpstr>Arial</vt:lpstr>
      <vt:lpstr>Office Theme</vt:lpstr>
      <vt:lpstr>Custom Design</vt:lpstr>
      <vt:lpstr>Getting Started with  Data Management  &amp; DMPTool </vt:lpstr>
      <vt:lpstr>Overview</vt:lpstr>
      <vt:lpstr>Overview</vt:lpstr>
      <vt:lpstr>Why is data management important?</vt:lpstr>
      <vt:lpstr>Data management &amp; sharing mandates</vt:lpstr>
      <vt:lpstr>Overview</vt:lpstr>
      <vt:lpstr>What is a data management plan?</vt:lpstr>
      <vt:lpstr>Why prepare a DMP?</vt:lpstr>
      <vt:lpstr>A DMP is a living document</vt:lpstr>
      <vt:lpstr>Where to start?</vt:lpstr>
      <vt:lpstr>Components of a basic DMP</vt:lpstr>
      <vt:lpstr>Types of data</vt:lpstr>
      <vt:lpstr>Data &amp; metadata standards</vt:lpstr>
      <vt:lpstr>Policies for access, sharing, reuse</vt:lpstr>
      <vt:lpstr>Plans for archiving &amp; preservation</vt:lpstr>
      <vt:lpstr>Budget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JFA</dc:creator>
  <cp:lastModifiedBy>Stephanie Simms</cp:lastModifiedBy>
  <cp:revision>38</cp:revision>
  <dcterms:created xsi:type="dcterms:W3CDTF">2018-04-12T17:27:29Z</dcterms:created>
  <dcterms:modified xsi:type="dcterms:W3CDTF">2018-04-16T17:50:30Z</dcterms:modified>
</cp:coreProperties>
</file>

<file path=docProps/thumbnail.jpeg>
</file>